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30"/>
  </p:notesMasterIdLst>
  <p:handoutMasterIdLst>
    <p:handoutMasterId r:id="rId31"/>
  </p:handoutMasterIdLst>
  <p:sldIdLst>
    <p:sldId id="311" r:id="rId2"/>
    <p:sldId id="733" r:id="rId3"/>
    <p:sldId id="744" r:id="rId4"/>
    <p:sldId id="734" r:id="rId5"/>
    <p:sldId id="735" r:id="rId6"/>
    <p:sldId id="745" r:id="rId7"/>
    <p:sldId id="746" r:id="rId8"/>
    <p:sldId id="747" r:id="rId9"/>
    <p:sldId id="748" r:id="rId10"/>
    <p:sldId id="751" r:id="rId11"/>
    <p:sldId id="750" r:id="rId12"/>
    <p:sldId id="752" r:id="rId13"/>
    <p:sldId id="753" r:id="rId14"/>
    <p:sldId id="732" r:id="rId15"/>
    <p:sldId id="754" r:id="rId16"/>
    <p:sldId id="757" r:id="rId17"/>
    <p:sldId id="758" r:id="rId18"/>
    <p:sldId id="759" r:id="rId19"/>
    <p:sldId id="755" r:id="rId20"/>
    <p:sldId id="756" r:id="rId21"/>
    <p:sldId id="760" r:id="rId22"/>
    <p:sldId id="761" r:id="rId23"/>
    <p:sldId id="762" r:id="rId24"/>
    <p:sldId id="763" r:id="rId25"/>
    <p:sldId id="764" r:id="rId26"/>
    <p:sldId id="765" r:id="rId27"/>
    <p:sldId id="766" r:id="rId28"/>
    <p:sldId id="727" r:id="rId2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E7"/>
    <a:srgbClr val="C0504D"/>
    <a:srgbClr val="FF8200"/>
    <a:srgbClr val="BF5700"/>
    <a:srgbClr val="1D1A36"/>
    <a:srgbClr val="1E4B87"/>
    <a:srgbClr val="262626"/>
    <a:srgbClr val="1B306B"/>
    <a:srgbClr val="FFCC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37" autoAdjust="0"/>
    <p:restoredTop sz="95374" autoAdjust="0"/>
  </p:normalViewPr>
  <p:slideViewPr>
    <p:cSldViewPr>
      <p:cViewPr varScale="1">
        <p:scale>
          <a:sx n="103" d="100"/>
          <a:sy n="103" d="100"/>
        </p:scale>
        <p:origin x="4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3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372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359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086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53712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43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2702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183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671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059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56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03672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072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401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15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34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3289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604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4755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759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344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422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78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510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64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786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4510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Trilogy Education Services</a:t>
            </a: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2942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  <p:sldLayoutId id="2147483673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591" y="3124200"/>
            <a:ext cx="8899409" cy="871860"/>
          </a:xfrm>
        </p:spPr>
        <p:txBody>
          <a:bodyPr>
            <a:noAutofit/>
          </a:bodyPr>
          <a:lstStyle/>
          <a:p>
            <a:r>
              <a:rPr lang="en-US" dirty="0" err="1"/>
              <a:t>SQLAlchemy</a:t>
            </a:r>
            <a:r>
              <a:rPr lang="en-US" dirty="0"/>
              <a:t> ORM Cont.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16D3B-D239-D24D-B98B-7EF8C66DB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204209" cy="239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4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Partners Do (Together)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04-Par_CruddyDB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-14416" y="1477328"/>
            <a:ext cx="8382000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Within a Python file, create new </a:t>
            </a:r>
            <a:r>
              <a:rPr lang="en-US" dirty="0" err="1"/>
              <a:t>SQLAlchemy</a:t>
            </a:r>
            <a:r>
              <a:rPr lang="en-US" dirty="0"/>
              <a:t> class called Garbage that holds the following values...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__</a:t>
            </a:r>
            <a:r>
              <a:rPr lang="en-US" dirty="0" err="1">
                <a:highlight>
                  <a:srgbClr val="00FFFF"/>
                </a:highlight>
              </a:rPr>
              <a:t>tablename</a:t>
            </a:r>
            <a:r>
              <a:rPr lang="en-US" dirty="0">
                <a:highlight>
                  <a:srgbClr val="00FFFF"/>
                </a:highlight>
              </a:rPr>
              <a:t>__</a:t>
            </a:r>
            <a:r>
              <a:rPr lang="en-US" dirty="0"/>
              <a:t>: Should be "</a:t>
            </a:r>
            <a:r>
              <a:rPr lang="en-US" dirty="0" err="1"/>
              <a:t>garbage_collection</a:t>
            </a:r>
            <a:r>
              <a:rPr lang="en-US" dirty="0"/>
              <a:t>"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id</a:t>
            </a:r>
            <a:r>
              <a:rPr lang="en-US" dirty="0"/>
              <a:t>: The primary key for the table that is an integer and automatically increments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item</a:t>
            </a:r>
            <a:r>
              <a:rPr lang="en-US" dirty="0"/>
              <a:t>: A string that describes what kind of item was collected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weight</a:t>
            </a:r>
            <a:r>
              <a:rPr lang="en-US" dirty="0"/>
              <a:t>: A double that explains how heavy the item 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00FFFF"/>
                </a:highlight>
              </a:rPr>
              <a:t>collector</a:t>
            </a:r>
            <a:r>
              <a:rPr lang="en-US" dirty="0"/>
              <a:t>: A string that lets users know which garbage man collected the item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a connection and a session before </a:t>
            </a:r>
            <a:r>
              <a:rPr lang="en-US" b="1" dirty="0"/>
              <a:t>adding</a:t>
            </a:r>
            <a:r>
              <a:rPr lang="en-US" dirty="0"/>
              <a:t> a few items into the SQLite database crafted.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Update</a:t>
            </a:r>
            <a:r>
              <a:rPr lang="en-US" dirty="0"/>
              <a:t> the values within at least two of the rows added to the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Delete</a:t>
            </a:r>
            <a:r>
              <a:rPr lang="en-US" dirty="0"/>
              <a:t> the row with the lowest weight from the 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Print (Read) </a:t>
            </a:r>
            <a:r>
              <a:rPr lang="en-US" dirty="0"/>
              <a:t>out all of the data within the database.</a:t>
            </a:r>
          </a:p>
          <a:p>
            <a:r>
              <a:rPr lang="en-US" b="1" dirty="0"/>
              <a:t>Bonus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Modify the application so that items can be added, updated, queried, or removed according to user inputs.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55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04-Par_CruddyDB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5CB6C-5668-CE46-8E38-FDC8B047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9"/>
          <a:stretch/>
        </p:blipFill>
        <p:spPr>
          <a:xfrm>
            <a:off x="1143000" y="914400"/>
            <a:ext cx="6553200" cy="53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04-Par_CruddyDB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F9F1A-751C-9A4E-86E6-9C0951625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990600"/>
            <a:ext cx="83312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04-Par_CruddyDB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C6F12-350E-9F4B-BB94-E895BA981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90600"/>
            <a:ext cx="7054850" cy="521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1524000" y="0"/>
            <a:ext cx="586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 in 15 Minutes</a:t>
            </a:r>
          </a:p>
          <a:p>
            <a:pPr lvl="0" algn="ctr"/>
            <a:r>
              <a:rPr lang="en-US" dirty="0">
                <a:solidFill>
                  <a:prstClr val="black"/>
                </a:solidFill>
              </a:rPr>
              <a:t>(~8:05pm)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1E1E0-4B9E-9F4E-A1A8-A3030BDE0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8" y="992285"/>
            <a:ext cx="8513404" cy="540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05-Ins_Reflection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228600" y="990600"/>
            <a:ext cx="8809287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Often need to analyze already </a:t>
            </a:r>
            <a:r>
              <a:rPr lang="en-US" sz="1500" u="sng" dirty="0"/>
              <a:t>existing data sources</a:t>
            </a:r>
            <a:r>
              <a:rPr lang="en-US" sz="1500" dirty="0"/>
              <a:t>. This would mean having to create </a:t>
            </a:r>
            <a:r>
              <a:rPr lang="en-US" sz="1500" dirty="0" err="1"/>
              <a:t>SQLAlchemy</a:t>
            </a:r>
            <a:r>
              <a:rPr lang="en-US" sz="1500" dirty="0"/>
              <a:t> classes according to a table's columns by hand every single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algn="ctr"/>
            <a:r>
              <a:rPr lang="en-US" sz="1500" b="1" dirty="0"/>
              <a:t>Creating ORM classes from an existing Database</a:t>
            </a:r>
          </a:p>
          <a:p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Tools will load the data from an existing database and use that data to infer how to write ORM classes for use "automagically".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process is called </a:t>
            </a:r>
            <a:r>
              <a:rPr lang="en-US" sz="1500" b="1" dirty="0"/>
              <a:t>reflection</a:t>
            </a:r>
            <a:r>
              <a:rPr lang="en-US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b="1" dirty="0"/>
          </a:p>
          <a:p>
            <a:r>
              <a:rPr lang="en-US" sz="1500" b="1" dirty="0"/>
              <a:t>STEPS</a:t>
            </a:r>
          </a:p>
          <a:p>
            <a:endParaRPr lang="en-US" sz="1500" b="1" dirty="0"/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First, import </a:t>
            </a: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in from the </a:t>
            </a:r>
            <a:r>
              <a:rPr lang="en-US" sz="1500" dirty="0" err="1"/>
              <a:t>SQLAlchemy</a:t>
            </a:r>
            <a:r>
              <a:rPr lang="en-US" sz="1500" dirty="0"/>
              <a:t> library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Then, create an </a:t>
            </a:r>
            <a:r>
              <a:rPr lang="en-US" sz="1500" dirty="0">
                <a:highlight>
                  <a:srgbClr val="00FFFF"/>
                </a:highlight>
              </a:rPr>
              <a:t>engine</a:t>
            </a:r>
            <a:r>
              <a:rPr lang="en-US" sz="1500" dirty="0"/>
              <a:t> against the existing database that should be reflected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Next, create a Base by calling </a:t>
            </a:r>
            <a:r>
              <a:rPr lang="en-US" sz="1500" dirty="0">
                <a:highlight>
                  <a:srgbClr val="00FFFF"/>
                </a:highlight>
              </a:rPr>
              <a:t>Base = </a:t>
            </a: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Finally, call </a:t>
            </a:r>
            <a:r>
              <a:rPr lang="en-US" sz="1500" dirty="0" err="1">
                <a:highlight>
                  <a:srgbClr val="00FFFF"/>
                </a:highlight>
              </a:rPr>
              <a:t>Base.prepare</a:t>
            </a:r>
            <a:r>
              <a:rPr lang="en-US" sz="1500" dirty="0"/>
              <a:t> with the engine from Step 2 and </a:t>
            </a:r>
            <a:r>
              <a:rPr lang="en-US" sz="1500" dirty="0">
                <a:highlight>
                  <a:srgbClr val="00FFFF"/>
                </a:highlight>
              </a:rPr>
              <a:t>reflect=True</a:t>
            </a:r>
            <a:r>
              <a:rPr lang="en-US" sz="1500" dirty="0"/>
              <a:t> as its parameters</a:t>
            </a:r>
          </a:p>
          <a:p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4284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4529E-8A99-B848-8CD3-F1D1B1BA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65125"/>
            <a:ext cx="5867400" cy="2329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5036D-A3A6-EA4D-A746-C8094A22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96"/>
            <a:ext cx="5103250" cy="2628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05-Ins_Reflection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4800600" y="1136996"/>
            <a:ext cx="4196870" cy="49859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is similar to </a:t>
            </a:r>
            <a:r>
              <a:rPr lang="en-US" sz="1500" dirty="0" err="1">
                <a:highlight>
                  <a:srgbClr val="00FFFF"/>
                </a:highlight>
              </a:rPr>
              <a:t>declarative_base</a:t>
            </a:r>
            <a:r>
              <a:rPr lang="en-US" sz="1500" dirty="0"/>
              <a:t> but creates a different Base class with additional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 </a:t>
            </a:r>
            <a:r>
              <a:rPr lang="en-US" sz="1500" dirty="0">
                <a:highlight>
                  <a:srgbClr val="00FFFF"/>
                </a:highlight>
              </a:rPr>
              <a:t>class</a:t>
            </a:r>
            <a:r>
              <a:rPr lang="en-US" sz="1500" dirty="0"/>
              <a:t> returned by </a:t>
            </a: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has a prepare method, which will "automagically" reflect the data in an existing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view the automagically generated ORM classes by examining </a:t>
            </a:r>
            <a:r>
              <a:rPr lang="en-US" sz="1500" dirty="0" err="1">
                <a:highlight>
                  <a:srgbClr val="00FFFF"/>
                </a:highlight>
              </a:rPr>
              <a:t>Base.classes.keys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These keys will share the name of the underlying database tables they represent.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access these classes via dot notation: </a:t>
            </a:r>
            <a:r>
              <a:rPr lang="en-US" sz="1500" dirty="0">
                <a:highlight>
                  <a:srgbClr val="00FFFF"/>
                </a:highlight>
              </a:rPr>
              <a:t>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 = </a:t>
            </a:r>
            <a:r>
              <a:rPr lang="en-US" sz="1500" dirty="0" err="1">
                <a:highlight>
                  <a:srgbClr val="00FFFF"/>
                </a:highlight>
              </a:rPr>
              <a:t>Base.classes</a:t>
            </a:r>
            <a:r>
              <a:rPr lang="en-US" sz="1500" dirty="0">
                <a:highlight>
                  <a:srgbClr val="00FFFF"/>
                </a:highlight>
              </a:rPr>
              <a:t>.&lt;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</a:t>
            </a:r>
          </a:p>
          <a:p>
            <a:br>
              <a:rPr lang="en-US" dirty="0"/>
            </a:b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3316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5E4529E-8A99-B848-8CD3-F1D1B1BAF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765125"/>
            <a:ext cx="5867400" cy="23293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5036D-A3A6-EA4D-A746-C8094A227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6996"/>
            <a:ext cx="5103250" cy="2628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05-Ins_Reflection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4800600" y="1136996"/>
            <a:ext cx="4196870" cy="49859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is similar to </a:t>
            </a:r>
            <a:r>
              <a:rPr lang="en-US" sz="1500" dirty="0" err="1">
                <a:highlight>
                  <a:srgbClr val="00FFFF"/>
                </a:highlight>
              </a:rPr>
              <a:t>declarative_base</a:t>
            </a:r>
            <a:r>
              <a:rPr lang="en-US" sz="1500" dirty="0"/>
              <a:t> but creates a different Base class with additional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 </a:t>
            </a:r>
            <a:r>
              <a:rPr lang="en-US" sz="1500" dirty="0">
                <a:highlight>
                  <a:srgbClr val="00FFFF"/>
                </a:highlight>
              </a:rPr>
              <a:t>class</a:t>
            </a:r>
            <a:r>
              <a:rPr lang="en-US" sz="1500" dirty="0"/>
              <a:t> returned by </a:t>
            </a: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has a prepare method, which will "automagically" reflect the data in an existing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view the automagically generated ORM classes by examining </a:t>
            </a:r>
            <a:r>
              <a:rPr lang="en-US" sz="1500" dirty="0" err="1">
                <a:highlight>
                  <a:srgbClr val="00FFFF"/>
                </a:highlight>
              </a:rPr>
              <a:t>Base.classes.keys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These keys will share the name of the underlying database tables they represent.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access these classes via dot notation: </a:t>
            </a:r>
            <a:r>
              <a:rPr lang="en-US" sz="1500" dirty="0">
                <a:highlight>
                  <a:srgbClr val="00FFFF"/>
                </a:highlight>
              </a:rPr>
              <a:t>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 = </a:t>
            </a:r>
            <a:r>
              <a:rPr lang="en-US" sz="1500" dirty="0" err="1">
                <a:highlight>
                  <a:srgbClr val="00FFFF"/>
                </a:highlight>
              </a:rPr>
              <a:t>Base.classes</a:t>
            </a:r>
            <a:r>
              <a:rPr lang="en-US" sz="1500" dirty="0">
                <a:highlight>
                  <a:srgbClr val="00FFFF"/>
                </a:highlight>
              </a:rPr>
              <a:t>.&lt;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</a:t>
            </a:r>
          </a:p>
          <a:p>
            <a:br>
              <a:rPr lang="en-US" dirty="0"/>
            </a:b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529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9696F0-7F2E-B34C-933F-D29929C447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52" y="1477328"/>
            <a:ext cx="4583497" cy="40325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05-Ins_Reflection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4800600" y="1136996"/>
            <a:ext cx="4196870" cy="49859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is similar to </a:t>
            </a:r>
            <a:r>
              <a:rPr lang="en-US" sz="1500" dirty="0" err="1">
                <a:highlight>
                  <a:srgbClr val="00FFFF"/>
                </a:highlight>
              </a:rPr>
              <a:t>declarative_base</a:t>
            </a:r>
            <a:r>
              <a:rPr lang="en-US" sz="1500" dirty="0"/>
              <a:t> but creates a different Base class with additional features.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 </a:t>
            </a:r>
            <a:r>
              <a:rPr lang="en-US" sz="1500" dirty="0">
                <a:highlight>
                  <a:srgbClr val="00FFFF"/>
                </a:highlight>
              </a:rPr>
              <a:t>class</a:t>
            </a:r>
            <a:r>
              <a:rPr lang="en-US" sz="1500" dirty="0"/>
              <a:t> returned by </a:t>
            </a:r>
            <a:r>
              <a:rPr lang="en-US" sz="1500" dirty="0" err="1">
                <a:highlight>
                  <a:srgbClr val="00FFFF"/>
                </a:highlight>
              </a:rPr>
              <a:t>automap_base</a:t>
            </a:r>
            <a:r>
              <a:rPr lang="en-US" sz="1500" dirty="0"/>
              <a:t> has a prepare method, which will "automagically" reflect the data in an existing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view the automagically generated ORM classes by examining </a:t>
            </a:r>
            <a:r>
              <a:rPr lang="en-US" sz="1500" dirty="0" err="1">
                <a:highlight>
                  <a:srgbClr val="00FFFF"/>
                </a:highlight>
              </a:rPr>
              <a:t>Base.classes.keys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These keys will share the name of the underlying database tables they represent.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 is possible to access these classes via dot notation: </a:t>
            </a:r>
            <a:r>
              <a:rPr lang="en-US" sz="1500" dirty="0">
                <a:highlight>
                  <a:srgbClr val="00FFFF"/>
                </a:highlight>
              </a:rPr>
              <a:t>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 = </a:t>
            </a:r>
            <a:r>
              <a:rPr lang="en-US" sz="1500" dirty="0" err="1">
                <a:highlight>
                  <a:srgbClr val="00FFFF"/>
                </a:highlight>
              </a:rPr>
              <a:t>Base.classes</a:t>
            </a:r>
            <a:r>
              <a:rPr lang="en-US" sz="1500" dirty="0">
                <a:highlight>
                  <a:srgbClr val="00FFFF"/>
                </a:highlight>
              </a:rPr>
              <a:t>.&lt;</a:t>
            </a:r>
            <a:r>
              <a:rPr lang="en-US" sz="1500" dirty="0" err="1">
                <a:highlight>
                  <a:srgbClr val="00FFFF"/>
                </a:highlight>
              </a:rPr>
              <a:t>ExampleClassName</a:t>
            </a:r>
            <a:r>
              <a:rPr lang="en-US" sz="1500" dirty="0">
                <a:highlight>
                  <a:srgbClr val="00FFFF"/>
                </a:highlight>
              </a:rPr>
              <a:t>&gt;</a:t>
            </a:r>
          </a:p>
          <a:p>
            <a:br>
              <a:rPr lang="en-US" dirty="0"/>
            </a:b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06816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Students Do (Solo)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06-Stu_ReflectingOnSQL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477328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96CDA2-5BCC-C947-90F3-B3F0C166D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97" y="5029200"/>
            <a:ext cx="80899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1698C-8163-564E-8854-777A1EC4F7D4}"/>
              </a:ext>
            </a:extLst>
          </p:cNvPr>
          <p:cNvSpPr txBox="1"/>
          <p:nvPr/>
        </p:nvSpPr>
        <p:spPr>
          <a:xfrm>
            <a:off x="304800" y="1477328"/>
            <a:ext cx="81534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Create engine using the </a:t>
            </a:r>
            <a:r>
              <a:rPr lang="en-US" sz="1500" dirty="0" err="1"/>
              <a:t>demographics.sqlite</a:t>
            </a:r>
            <a:r>
              <a:rPr lang="en-US" sz="1500" dirty="0"/>
              <a:t> database file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Declare a Base using </a:t>
            </a:r>
            <a:r>
              <a:rPr lang="en-US" sz="1500" dirty="0" err="1"/>
              <a:t>automap_base</a:t>
            </a:r>
            <a:r>
              <a:rPr lang="en-US" sz="1500" dirty="0"/>
              <a:t>() and use this new Base class to reflect the database's tables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Assign the demographics table/class to a variable called Demographics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Create a session and use this session to query the Demographics table and display the first five locations</a:t>
            </a:r>
          </a:p>
          <a:p>
            <a:r>
              <a:rPr lang="en-US" sz="1500" b="1" dirty="0"/>
              <a:t>Bonus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Query and print the number of unique locations in the table.</a:t>
            </a:r>
          </a:p>
          <a:p>
            <a:r>
              <a:rPr lang="en-US" sz="1500" b="1" dirty="0"/>
              <a:t>Hint</a:t>
            </a:r>
            <a:r>
              <a:rPr lang="en-US" sz="15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For the bonus, look into counting and grouping operations in </a:t>
            </a:r>
            <a:r>
              <a:rPr lang="en-US" sz="1500" dirty="0" err="1"/>
              <a:t>SQLAlchemy</a:t>
            </a:r>
            <a:endParaRPr lang="en-US" sz="1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73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9F091-1F39-5740-A34A-43F24456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73" y="2819400"/>
            <a:ext cx="5054102" cy="3578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Class Objectives</a:t>
            </a:r>
          </a:p>
          <a:p>
            <a:pPr lvl="0" algn="ctr"/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41EBE-0A71-D943-ADCE-C3F69EFE1D9A}"/>
              </a:ext>
            </a:extLst>
          </p:cNvPr>
          <p:cNvSpPr txBox="1"/>
          <p:nvPr/>
        </p:nvSpPr>
        <p:spPr>
          <a:xfrm>
            <a:off x="0" y="990600"/>
            <a:ext cx="899747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use the </a:t>
            </a:r>
            <a:r>
              <a:rPr lang="en-US" dirty="0" err="1"/>
              <a:t>SQLAlchemy</a:t>
            </a:r>
            <a:r>
              <a:rPr lang="en-US" dirty="0"/>
              <a:t> ORM to create classes that model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perform database CRUD operations using the </a:t>
            </a:r>
            <a:r>
              <a:rPr lang="en-US" dirty="0" err="1"/>
              <a:t>SQLAlchemy</a:t>
            </a:r>
            <a:r>
              <a:rPr lang="en-US" dirty="0"/>
              <a:t> 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</a:t>
            </a:r>
            <a:r>
              <a:rPr lang="en-US" i="1" dirty="0"/>
              <a:t>reflect</a:t>
            </a:r>
            <a:r>
              <a:rPr lang="en-US" dirty="0"/>
              <a:t> existing databases.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use the </a:t>
            </a:r>
            <a:r>
              <a:rPr lang="en-US" dirty="0" err="1"/>
              <a:t>SQLAlchemy</a:t>
            </a:r>
            <a:r>
              <a:rPr lang="en-US" dirty="0"/>
              <a:t> Inspector to view table names in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plot the query results from the ORM.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D5577B-4AD1-6348-89BC-EE518B37A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0" y="1136996"/>
            <a:ext cx="6152192" cy="47647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06-Stu_ReflectingOnSQL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5A9A4-CEBD-414D-A239-72D0A58A2A51}"/>
              </a:ext>
            </a:extLst>
          </p:cNvPr>
          <p:cNvSpPr txBox="1"/>
          <p:nvPr/>
        </p:nvSpPr>
        <p:spPr>
          <a:xfrm>
            <a:off x="5943600" y="1136996"/>
            <a:ext cx="3053870" cy="495520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Base is instantiated with </a:t>
            </a:r>
            <a:r>
              <a:rPr lang="en-US" sz="1500" dirty="0" err="1"/>
              <a:t>automap_base</a:t>
            </a:r>
            <a:r>
              <a:rPr lang="en-US" sz="1500" dirty="0"/>
              <a:t> as opposed to </a:t>
            </a:r>
            <a:r>
              <a:rPr lang="en-US" sz="1500" dirty="0" err="1"/>
              <a:t>declarative_base</a:t>
            </a:r>
            <a:r>
              <a:rPr lang="en-US" sz="1500" dirty="0"/>
              <a:t>. </a:t>
            </a:r>
            <a:r>
              <a:rPr lang="en-US" sz="1500" dirty="0" err="1">
                <a:highlight>
                  <a:srgbClr val="00FFFF"/>
                </a:highlight>
              </a:rPr>
              <a:t>Base.prepare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  <a:r>
              <a:rPr lang="en-US" sz="1500" dirty="0"/>
              <a:t> is then called, passing the SQL connection engine and the keyword argument </a:t>
            </a:r>
            <a:r>
              <a:rPr lang="en-US" sz="1500" dirty="0">
                <a:highlight>
                  <a:srgbClr val="00FFFF"/>
                </a:highlight>
              </a:rPr>
              <a:t>reflect=True</a:t>
            </a:r>
            <a:r>
              <a:rPr lang="en-US" sz="1500" dirty="0"/>
              <a:t> so as to create a reflection of the existing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 list of all of the reflected tables can be collected using </a:t>
            </a:r>
            <a:r>
              <a:rPr lang="en-US" sz="1500" dirty="0" err="1">
                <a:highlight>
                  <a:srgbClr val="00FFFF"/>
                </a:highlight>
              </a:rPr>
              <a:t>Base.classes.keys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class associated with a given table can be collected by referencing the appropriate property within </a:t>
            </a:r>
            <a:r>
              <a:rPr lang="en-US" sz="1500" dirty="0" err="1">
                <a:highlight>
                  <a:srgbClr val="00FFFF"/>
                </a:highlight>
              </a:rPr>
              <a:t>Base.classes</a:t>
            </a:r>
            <a:endParaRPr lang="en-US" sz="1500" dirty="0">
              <a:highlight>
                <a:srgbClr val="00FFFF"/>
              </a:highlight>
            </a:endParaRPr>
          </a:p>
          <a:p>
            <a:br>
              <a:rPr lang="en-US" sz="1600" dirty="0"/>
            </a:b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76252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06-Stu_ReflectingOnSQL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A5A9A4-CEBD-414D-A239-72D0A58A2A51}"/>
              </a:ext>
            </a:extLst>
          </p:cNvPr>
          <p:cNvSpPr txBox="1"/>
          <p:nvPr/>
        </p:nvSpPr>
        <p:spPr>
          <a:xfrm>
            <a:off x="383935" y="1031193"/>
            <a:ext cx="8387870" cy="19543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/>
              <a:t>The Bonus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>
                <a:highlight>
                  <a:srgbClr val="00FFFF"/>
                </a:highlight>
              </a:rPr>
              <a:t>group_by</a:t>
            </a:r>
            <a:r>
              <a:rPr lang="en-US" sz="1500" dirty="0"/>
              <a:t> allows one to "collapse" results that share a particular column value and then </a:t>
            </a:r>
            <a:r>
              <a:rPr lang="en-US" sz="1500" dirty="0">
                <a:highlight>
                  <a:srgbClr val="00FFFF"/>
                </a:highlight>
              </a:rPr>
              <a:t>count</a:t>
            </a:r>
            <a:r>
              <a:rPr lang="en-US" sz="1500" dirty="0"/>
              <a:t> can be used to count the number of rows returned by the query.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query first creates a set for each demographic location that appears within the database and then counts the number of sets returned, thus yielding the number of unique locations represented in the database.</a:t>
            </a:r>
            <a:br>
              <a:rPr lang="en-US" sz="1600" dirty="0"/>
            </a:br>
            <a:endParaRPr lang="en-US" sz="15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75FCD5-F293-474A-88F4-8D9F40430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000814"/>
            <a:ext cx="822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2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650582-253F-F340-B729-34C74F30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09"/>
          <a:stretch/>
        </p:blipFill>
        <p:spPr>
          <a:xfrm>
            <a:off x="869950" y="904829"/>
            <a:ext cx="7480300" cy="2418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263285" y="3277611"/>
            <a:ext cx="8629170" cy="313932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 order to collect information on what is stored, developers would want to look into the columns for a table and their associated datatypes.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 order to collect that kind of information, developers would want to look into the columns for a table and their associated datatypes.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inspector tool allows </a:t>
            </a:r>
            <a:r>
              <a:rPr lang="en-US" sz="1500" dirty="0" err="1"/>
              <a:t>SQLAlchemy</a:t>
            </a:r>
            <a:r>
              <a:rPr lang="en-US" sz="1500" dirty="0"/>
              <a:t> developers to look through a connected database and explore its contents.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inspector is primarily used to look up tables, columns, and datatypes. Looking up the specific values stored within a table is where queries should be used.</a:t>
            </a:r>
          </a:p>
          <a:p>
            <a:br>
              <a:rPr lang="en-US" dirty="0"/>
            </a:br>
            <a:endParaRPr lang="en-US" sz="15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07-Ins_Exploration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360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Students Do (Solo)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08-Stu_SalaryExplore SQL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10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477328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1698C-8163-564E-8854-777A1EC4F7D4}"/>
              </a:ext>
            </a:extLst>
          </p:cNvPr>
          <p:cNvSpPr txBox="1"/>
          <p:nvPr/>
        </p:nvSpPr>
        <p:spPr>
          <a:xfrm>
            <a:off x="304800" y="1477328"/>
            <a:ext cx="81534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Using the attached SQLite file, use an inspector to collect the following information...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names of all of the tables within the database.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column names and data types for the Salaries table.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Reflect the database, create a session, and query the Salaries table to collect the number of salaries that are over 50k per year.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08-Stu_SalaryExplore SQL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9646B3-12F6-7C40-8254-C2DD37625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720850"/>
            <a:ext cx="90932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Partners Do (Together)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09-Par_EmojiPlotting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477328"/>
            <a:ext cx="838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1698C-8163-564E-8854-777A1EC4F7D4}"/>
              </a:ext>
            </a:extLst>
          </p:cNvPr>
          <p:cNvSpPr txBox="1"/>
          <p:nvPr/>
        </p:nvSpPr>
        <p:spPr>
          <a:xfrm>
            <a:off x="304800" y="1477328"/>
            <a:ext cx="81534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inspector to explore the database and print out the </a:t>
            </a:r>
            <a:r>
              <a:rPr lang="en-US" b="1" dirty="0"/>
              <a:t>table names stored within it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inspector, </a:t>
            </a:r>
            <a:r>
              <a:rPr lang="en-US" b="1" dirty="0"/>
              <a:t>print out the column names</a:t>
            </a:r>
            <a:r>
              <a:rPr lang="en-US" dirty="0"/>
              <a:t> and </a:t>
            </a:r>
            <a:r>
              <a:rPr lang="en-US" b="1" dirty="0"/>
              <a:t>types</a:t>
            </a:r>
            <a:r>
              <a:rPr lang="en-US" dirty="0"/>
              <a:t> for each of the tables contained within the SQLite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Reflect the database into a </a:t>
            </a:r>
            <a:r>
              <a:rPr lang="en-US" b="1" dirty="0" err="1"/>
              <a:t>SQLAlchemy</a:t>
            </a:r>
            <a:r>
              <a:rPr lang="en-US" b="1" dirty="0"/>
              <a:t> class </a:t>
            </a:r>
            <a:r>
              <a:rPr lang="en-US" dirty="0"/>
              <a:t>and start a session that can be used to query the database.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Matplotlib, create a horizontal bar chart and plot the emoji score in descending order. Use </a:t>
            </a:r>
            <a:r>
              <a:rPr lang="en-US" dirty="0" err="1">
                <a:highlight>
                  <a:srgbClr val="00FFFF"/>
                </a:highlight>
              </a:rPr>
              <a:t>emoji_charas</a:t>
            </a:r>
            <a:r>
              <a:rPr lang="en-US" dirty="0">
                <a:highlight>
                  <a:srgbClr val="00FFFF"/>
                </a:highlight>
              </a:rPr>
              <a:t> </a:t>
            </a:r>
            <a:r>
              <a:rPr lang="en-US" dirty="0"/>
              <a:t>the y-axis labels and plot only the top 10 emojis ranked by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the same kind of chart using Pandas to plot the data instead of Matplotlib.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18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Partners Do (Together)</a:t>
            </a:r>
          </a:p>
          <a:p>
            <a:pPr lvl="0"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09-Par_EmojiPlotting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D4009-ECC5-284A-8566-DE4A2EDE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9121"/>
            <a:ext cx="4192381" cy="2667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EB87A2-9B39-8841-BBE7-E1D4F56BA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06" y="1072489"/>
            <a:ext cx="1538978" cy="239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A9A02E-562B-F54A-8627-30374D2BA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97" y="1072489"/>
            <a:ext cx="3542323" cy="1860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69708F-5C89-7643-8022-746393E62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" y="985324"/>
            <a:ext cx="3304089" cy="2057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15F33-B0A9-D243-A3F5-428333477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81" y="3759261"/>
            <a:ext cx="4113419" cy="12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09-Par_EmojiPlotting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D4009-ECC5-284A-8566-DE4A2EDEA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69121"/>
            <a:ext cx="4192381" cy="2667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EB87A2-9B39-8841-BBE7-E1D4F56BA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406" y="1072489"/>
            <a:ext cx="1538978" cy="23997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A9A02E-562B-F54A-8627-30374D2BA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997" y="1072489"/>
            <a:ext cx="3542323" cy="18607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69708F-5C89-7643-8022-746393E62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" y="985324"/>
            <a:ext cx="3304089" cy="20572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D15F33-B0A9-D243-A3F5-428333477C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81" y="3759261"/>
            <a:ext cx="4113419" cy="126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747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6AEA3-7BA8-634B-ACD4-3B54EFAA90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5" b="31876"/>
          <a:stretch/>
        </p:blipFill>
        <p:spPr>
          <a:xfrm>
            <a:off x="158270" y="2362200"/>
            <a:ext cx="6731562" cy="22489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01-Ins_Basic_Querying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5287713" y="990600"/>
            <a:ext cx="3750173" cy="540147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Dataset contains over 1000 rows of data which can be searched through.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To query a database for all of the records in a specific table, use </a:t>
            </a:r>
            <a:r>
              <a:rPr lang="en-US" sz="1500" dirty="0" err="1">
                <a:highlight>
                  <a:srgbClr val="00FFFF"/>
                </a:highlight>
              </a:rPr>
              <a:t>session.query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  <a:r>
              <a:rPr lang="en-US" sz="1500" dirty="0"/>
              <a:t> and pass the </a:t>
            </a:r>
            <a:r>
              <a:rPr lang="en-US" sz="1500" dirty="0" err="1">
                <a:highlight>
                  <a:srgbClr val="00FFFF"/>
                </a:highlight>
              </a:rPr>
              <a:t>SQLAlchemy</a:t>
            </a:r>
            <a:r>
              <a:rPr lang="en-US" sz="1500" dirty="0">
                <a:highlight>
                  <a:srgbClr val="00FFFF"/>
                </a:highlight>
              </a:rPr>
              <a:t> class </a:t>
            </a:r>
            <a:r>
              <a:rPr lang="en-US" sz="1500" dirty="0"/>
              <a:t>that is associated with the table through as a parameter.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To create a query that looks into a specific column and selects only that data that passes a logic test, use the </a:t>
            </a:r>
            <a:r>
              <a:rPr lang="en-US" sz="1500" dirty="0" err="1">
                <a:highlight>
                  <a:srgbClr val="00FFFF"/>
                </a:highlight>
              </a:rPr>
              <a:t>session.query</a:t>
            </a:r>
            <a:r>
              <a:rPr lang="en-US" sz="1500" dirty="0">
                <a:highlight>
                  <a:srgbClr val="00FFFF"/>
                </a:highlight>
              </a:rPr>
              <a:t>(&lt;SQL Class&gt;).filter() method</a:t>
            </a:r>
            <a:r>
              <a:rPr lang="en-US" sz="1500" dirty="0"/>
              <a:t>. When using this method, pass the class and column to query using dot notation and follow this with the test to perform.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Want to query multiple columns using and/or? use </a:t>
            </a:r>
            <a:r>
              <a:rPr lang="en-US" sz="1500" dirty="0">
                <a:highlight>
                  <a:srgbClr val="00FFFF"/>
                </a:highlight>
              </a:rPr>
              <a:t>or_()</a:t>
            </a:r>
            <a:r>
              <a:rPr lang="en-US" sz="1500" dirty="0"/>
              <a:t> or </a:t>
            </a:r>
            <a:r>
              <a:rPr lang="en-US" sz="1500" dirty="0">
                <a:highlight>
                  <a:srgbClr val="00FFFF"/>
                </a:highlight>
              </a:rPr>
              <a:t>and_()</a:t>
            </a:r>
            <a:r>
              <a:rPr lang="en-US" sz="1500" dirty="0"/>
              <a:t> within the filter method and passing multiple logic tests in as parameters.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1F727-AFA1-EB41-A424-261A7B5B4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14" y="1447800"/>
            <a:ext cx="4267199" cy="8453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E18BC8-50F8-1047-A8EB-F3AD85427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32" y="4875178"/>
            <a:ext cx="4926804" cy="94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Partner Do (Together)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02-Stu_SharkSearch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2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477328"/>
            <a:ext cx="8382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Create a new table within your database called "</a:t>
            </a:r>
            <a:r>
              <a:rPr lang="en-US" sz="1500" dirty="0" err="1"/>
              <a:t>SharkSearch</a:t>
            </a:r>
            <a:r>
              <a:rPr lang="en-US" sz="1500" dirty="0"/>
              <a:t>" and run the SQL code provided within </a:t>
            </a:r>
            <a:r>
              <a:rPr lang="en-US" sz="1500" dirty="0" err="1"/>
              <a:t>SQLPro</a:t>
            </a:r>
            <a:r>
              <a:rPr lang="en-US" sz="1500" dirty="0"/>
              <a:t> or MySQL Workbench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Within a Python script, create a "Sharks" class that will be able to read all of the columns in from the table you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Using </a:t>
            </a:r>
            <a:r>
              <a:rPr lang="en-US" sz="1500" dirty="0" err="1"/>
              <a:t>SQLAlchemy</a:t>
            </a:r>
            <a:r>
              <a:rPr lang="en-US" sz="1500" dirty="0"/>
              <a:t>, perform the following queries...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Print all locations of shark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Find the number of provoked attacks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Find the number of attacks in the 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Find the number of attacks in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Find the number of attacks while surfing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Find the number of fatal shark attacks in 2017 in Australia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43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02-Stu_SharkSearch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1C032-56D7-CC46-B68B-D55842B97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3679"/>
            <a:ext cx="9144000" cy="437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0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02-Stu_SharkSearch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9BC39-11A3-064E-BA25-3D1D1DA3F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7" y="838200"/>
            <a:ext cx="8839200" cy="557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02-Stu_SharkSearch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DF409-704D-5541-A155-0D39D9187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2419"/>
            <a:ext cx="9144000" cy="525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02-Stu_SharkSearch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93F7D-D216-4C47-B059-B8002103C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54" y="1011702"/>
            <a:ext cx="6913646" cy="538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7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8C700E4-95BA-0D44-AFD3-AB52F6E5E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43"/>
          <a:stretch/>
        </p:blipFill>
        <p:spPr>
          <a:xfrm>
            <a:off x="5871" y="3893405"/>
            <a:ext cx="8909530" cy="12881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5AD76C-2456-2843-BC53-71EB529886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83" b="3120"/>
          <a:stretch/>
        </p:blipFill>
        <p:spPr>
          <a:xfrm>
            <a:off x="5870" y="1066801"/>
            <a:ext cx="8991600" cy="2743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03-Ins_Basic_Updating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5287713" y="990600"/>
            <a:ext cx="3750173" cy="47089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Updating Rows</a:t>
            </a:r>
          </a:p>
          <a:p>
            <a:endParaRPr lang="en-US" sz="1500" dirty="0">
              <a:highlight>
                <a:srgbClr val="00FFFF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00FFFF"/>
                </a:highlight>
              </a:rPr>
              <a:t>.first() </a:t>
            </a:r>
            <a:r>
              <a:rPr lang="en-US" sz="1500" dirty="0"/>
              <a:t>is used as well. Without the use of this additional method, the changes will not be made.</a:t>
            </a:r>
            <a:br>
              <a:rPr lang="en-US" sz="1500" dirty="0"/>
            </a:b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Since the record already exists within the external database, there is no need to perform as </a:t>
            </a:r>
            <a:r>
              <a:rPr lang="en-US" sz="1500" dirty="0" err="1">
                <a:highlight>
                  <a:srgbClr val="00FFFF"/>
                </a:highlight>
              </a:rPr>
              <a:t>session.add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  <a:r>
              <a:rPr lang="en-US" sz="1500" dirty="0"/>
              <a:t>. Developers instead only need to use </a:t>
            </a:r>
            <a:r>
              <a:rPr lang="en-US" sz="1500" dirty="0" err="1">
                <a:highlight>
                  <a:srgbClr val="00FFFF"/>
                </a:highlight>
              </a:rPr>
              <a:t>session.commit</a:t>
            </a:r>
            <a:r>
              <a:rPr lang="en-US" sz="1500" dirty="0">
                <a:highlight>
                  <a:srgbClr val="00FFFF"/>
                </a:highlight>
              </a:rPr>
              <a:t>()</a:t>
            </a:r>
            <a:r>
              <a:rPr lang="en-US" sz="1500" dirty="0"/>
              <a:t> to update the rows in the table.</a:t>
            </a:r>
          </a:p>
          <a:p>
            <a:endParaRPr lang="en-US" sz="1500" dirty="0"/>
          </a:p>
          <a:p>
            <a:r>
              <a:rPr lang="en-US" sz="1500" b="1" dirty="0"/>
              <a:t>Deleting Rows</a:t>
            </a:r>
          </a:p>
          <a:p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add the </a:t>
            </a:r>
            <a:r>
              <a:rPr lang="en-US" sz="1500" dirty="0">
                <a:highlight>
                  <a:srgbClr val="00FFFF"/>
                </a:highlight>
              </a:rPr>
              <a:t>.delete()</a:t>
            </a:r>
            <a:r>
              <a:rPr lang="en-US" sz="1500" dirty="0"/>
              <a:t> method onto the end of the query statement.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Make sure to </a:t>
            </a:r>
            <a:r>
              <a:rPr lang="en-US" sz="1500" dirty="0" err="1">
                <a:highlight>
                  <a:srgbClr val="00FFFF"/>
                </a:highlight>
              </a:rPr>
              <a:t>session.commit</a:t>
            </a:r>
            <a:r>
              <a:rPr lang="en-US" sz="1500" dirty="0">
                <a:highlight>
                  <a:srgbClr val="00FFFF"/>
                </a:highlight>
              </a:rPr>
              <a:t>(</a:t>
            </a:r>
            <a:r>
              <a:rPr lang="en-US" sz="1500" dirty="0"/>
              <a:t>) for the delete to take effect.</a:t>
            </a:r>
          </a:p>
        </p:txBody>
      </p:sp>
    </p:spTree>
    <p:extLst>
      <p:ext uri="{BB962C8B-B14F-4D97-AF65-F5344CB8AC3E}">
        <p14:creationId xmlns:p14="http://schemas.microsoft.com/office/powerpoint/2010/main" val="322393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19945</TotalTime>
  <Words>746</Words>
  <Application>Microsoft Macintosh PowerPoint</Application>
  <PresentationFormat>On-screen Show (4:3)</PresentationFormat>
  <Paragraphs>279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Roboto</vt:lpstr>
      <vt:lpstr>1_Unbranded</vt:lpstr>
      <vt:lpstr>SQLAlchemy ORM Cont.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Jerome Chenette</cp:lastModifiedBy>
  <cp:revision>1849</cp:revision>
  <cp:lastPrinted>2016-01-30T16:23:56Z</cp:lastPrinted>
  <dcterms:created xsi:type="dcterms:W3CDTF">2015-01-20T17:19:00Z</dcterms:created>
  <dcterms:modified xsi:type="dcterms:W3CDTF">2018-09-26T04:32:47Z</dcterms:modified>
</cp:coreProperties>
</file>